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7"/>
  </p:notesMasterIdLst>
  <p:sldIdLst>
    <p:sldId id="256" r:id="rId2"/>
    <p:sldId id="257" r:id="rId3"/>
    <p:sldId id="271" r:id="rId4"/>
    <p:sldId id="267" r:id="rId5"/>
    <p:sldId id="266" r:id="rId6"/>
    <p:sldId id="268" r:id="rId7"/>
    <p:sldId id="272" r:id="rId8"/>
    <p:sldId id="269" r:id="rId9"/>
    <p:sldId id="270" r:id="rId10"/>
    <p:sldId id="258" r:id="rId11"/>
    <p:sldId id="264" r:id="rId12"/>
    <p:sldId id="259" r:id="rId13"/>
    <p:sldId id="260" r:id="rId14"/>
    <p:sldId id="262" r:id="rId15"/>
    <p:sldId id="265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816" y="82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1175A5-4E89-41F9-980C-ACFB25E8706F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N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A8C9CD-9611-4329-B7BB-596BB8A17434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1366333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NZ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1A8C9CD-9611-4329-B7BB-596BB8A17434}" type="slidenum">
              <a:rPr lang="en-NZ" smtClean="0"/>
              <a:t>1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4927323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NZ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84E98922-1534-46AB-8C49-A05D81575E42}" type="datetimeFigureOut">
              <a:rPr lang="en-NZ" smtClean="0"/>
              <a:t>17/04/2011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E51D7085-C2FC-49D6-B13C-A5AD950EF22A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 smtClean="0"/>
              <a:t>Literacy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0437564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Motivation – </a:t>
            </a:r>
            <a:br>
              <a:rPr lang="en-NZ" dirty="0" smtClean="0"/>
            </a:br>
            <a:r>
              <a:rPr lang="en-NZ" dirty="0" smtClean="0"/>
              <a:t>Attribution Retraining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6777317" cy="3913660"/>
          </a:xfrm>
        </p:spPr>
        <p:txBody>
          <a:bodyPr>
            <a:normAutofit fontScale="92500"/>
          </a:bodyPr>
          <a:lstStyle/>
          <a:p>
            <a:r>
              <a:rPr lang="en-NZ" dirty="0" smtClean="0"/>
              <a:t>Specific </a:t>
            </a:r>
            <a:r>
              <a:rPr lang="en-NZ" dirty="0"/>
              <a:t>teacher feedback aimed at improving self-esteem is </a:t>
            </a:r>
            <a:r>
              <a:rPr lang="en-NZ" dirty="0" smtClean="0"/>
              <a:t>used </a:t>
            </a:r>
            <a:r>
              <a:rPr lang="en-NZ" dirty="0"/>
              <a:t>alongside skills training</a:t>
            </a:r>
            <a:r>
              <a:rPr lang="en-NZ" dirty="0" smtClean="0"/>
              <a:t>.</a:t>
            </a:r>
          </a:p>
          <a:p>
            <a:r>
              <a:rPr lang="en-NZ" dirty="0" smtClean="0"/>
              <a:t>Specific Feedback referring to </a:t>
            </a:r>
            <a:r>
              <a:rPr lang="en-NZ" dirty="0"/>
              <a:t>the correct use of strategies, </a:t>
            </a:r>
            <a:r>
              <a:rPr lang="en-NZ" dirty="0" smtClean="0"/>
              <a:t>effort and </a:t>
            </a:r>
            <a:r>
              <a:rPr lang="en-NZ" dirty="0"/>
              <a:t>the confirmation that the student has </a:t>
            </a:r>
            <a:r>
              <a:rPr lang="en-NZ" dirty="0" smtClean="0"/>
              <a:t>the </a:t>
            </a:r>
            <a:r>
              <a:rPr lang="en-NZ" dirty="0"/>
              <a:t>ability </a:t>
            </a:r>
            <a:r>
              <a:rPr lang="en-NZ" dirty="0" smtClean="0"/>
              <a:t>.</a:t>
            </a:r>
            <a:endParaRPr lang="en-NZ" dirty="0" smtClean="0"/>
          </a:p>
          <a:p>
            <a:r>
              <a:rPr lang="en-NZ" dirty="0" smtClean="0"/>
              <a:t>When difficulties </a:t>
            </a:r>
            <a:r>
              <a:rPr lang="en-NZ" dirty="0"/>
              <a:t>are encountered the feedback should be focused on the inefficient use of a strategy, not enough effort, and again that the student is actually able to do it. </a:t>
            </a:r>
          </a:p>
        </p:txBody>
      </p:sp>
    </p:spTree>
    <p:extLst>
      <p:ext uri="{BB962C8B-B14F-4D97-AF65-F5344CB8AC3E}">
        <p14:creationId xmlns:p14="http://schemas.microsoft.com/office/powerpoint/2010/main" val="696156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Motivation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NZ" dirty="0">
                <a:cs typeface="Arial" pitchFamily="34" charset="0"/>
              </a:rPr>
              <a:t>When a student has a </a:t>
            </a:r>
            <a:r>
              <a:rPr lang="en-NZ" b="1" u="sng" dirty="0">
                <a:cs typeface="Arial" pitchFamily="34" charset="0"/>
              </a:rPr>
              <a:t>strategy</a:t>
            </a:r>
            <a:r>
              <a:rPr lang="en-NZ" dirty="0">
                <a:cs typeface="Arial" pitchFamily="34" charset="0"/>
              </a:rPr>
              <a:t> they are confident to use, and believe will allow them success, they will be confident when approaching an unseen </a:t>
            </a:r>
            <a:r>
              <a:rPr lang="en-NZ" dirty="0" smtClean="0">
                <a:cs typeface="Arial" pitchFamily="34" charset="0"/>
              </a:rPr>
              <a:t>text (</a:t>
            </a:r>
            <a:r>
              <a:rPr lang="en-NZ" dirty="0" err="1" smtClean="0">
                <a:cs typeface="Arial" pitchFamily="34" charset="0"/>
              </a:rPr>
              <a:t>Tunmer</a:t>
            </a:r>
            <a:r>
              <a:rPr lang="en-NZ" dirty="0" smtClean="0">
                <a:cs typeface="Arial" pitchFamily="34" charset="0"/>
              </a:rPr>
              <a:t> &amp; Chapman, 2003).</a:t>
            </a:r>
            <a:endParaRPr lang="en-NZ" dirty="0">
              <a:cs typeface="Arial" pitchFamily="34" charset="0"/>
            </a:endParaRPr>
          </a:p>
          <a:p>
            <a:r>
              <a:rPr lang="en-NZ" dirty="0" smtClean="0"/>
              <a:t> - </a:t>
            </a:r>
            <a:r>
              <a:rPr lang="en-NZ" b="1" dirty="0" smtClean="0"/>
              <a:t>Reciprocal Reading</a:t>
            </a:r>
            <a:r>
              <a:rPr lang="en-NZ" dirty="0" smtClean="0"/>
              <a:t>. </a:t>
            </a:r>
          </a:p>
          <a:p>
            <a:r>
              <a:rPr lang="en-NZ" dirty="0" smtClean="0"/>
              <a:t>Good readers check understanding, re-read, clarify, ask questions.</a:t>
            </a:r>
          </a:p>
          <a:p>
            <a:r>
              <a:rPr lang="en-NZ" dirty="0" smtClean="0"/>
              <a:t>Model it. </a:t>
            </a:r>
          </a:p>
          <a:p>
            <a:r>
              <a:rPr lang="en-NZ" dirty="0" smtClean="0"/>
              <a:t>Metacognition - Students to write steps.</a:t>
            </a:r>
          </a:p>
          <a:p>
            <a:r>
              <a:rPr lang="en-NZ" dirty="0" smtClean="0"/>
              <a:t>Continuum of effort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902461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Non-Competitive Classrooms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/>
              <a:t>S</a:t>
            </a:r>
            <a:r>
              <a:rPr lang="en-NZ" dirty="0" smtClean="0"/>
              <a:t>tudents </a:t>
            </a:r>
            <a:r>
              <a:rPr lang="en-NZ" dirty="0"/>
              <a:t>in non-competitive classrooms are more committed and interested in </a:t>
            </a:r>
            <a:r>
              <a:rPr lang="en-NZ" dirty="0" smtClean="0"/>
              <a:t>school (Pressley, 2006).</a:t>
            </a:r>
          </a:p>
        </p:txBody>
      </p:sp>
    </p:spTree>
    <p:extLst>
      <p:ext uri="{BB962C8B-B14F-4D97-AF65-F5344CB8AC3E}">
        <p14:creationId xmlns:p14="http://schemas.microsoft.com/office/powerpoint/2010/main" val="2536568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01136"/>
          </a:xfrm>
        </p:spPr>
        <p:txBody>
          <a:bodyPr>
            <a:normAutofit fontScale="90000"/>
          </a:bodyPr>
          <a:lstStyle/>
          <a:p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628800"/>
            <a:ext cx="6777317" cy="4608512"/>
          </a:xfrm>
        </p:spPr>
        <p:txBody>
          <a:bodyPr>
            <a:normAutofit fontScale="92500" lnSpcReduction="20000"/>
          </a:bodyPr>
          <a:lstStyle/>
          <a:p>
            <a:r>
              <a:rPr lang="en-NZ" dirty="0" smtClean="0"/>
              <a:t>Instruction centred </a:t>
            </a:r>
            <a:r>
              <a:rPr lang="en-NZ" dirty="0"/>
              <a:t>on concepts, or themes, rather than </a:t>
            </a:r>
            <a:r>
              <a:rPr lang="en-NZ" dirty="0" smtClean="0"/>
              <a:t>skills </a:t>
            </a:r>
            <a:r>
              <a:rPr lang="en-NZ" dirty="0"/>
              <a:t>is encouraged with connections being made between </a:t>
            </a:r>
            <a:r>
              <a:rPr lang="en-NZ" dirty="0" smtClean="0"/>
              <a:t>texts.</a:t>
            </a:r>
          </a:p>
          <a:p>
            <a:r>
              <a:rPr lang="en-NZ" dirty="0" smtClean="0"/>
              <a:t>Use of numerous </a:t>
            </a:r>
            <a:r>
              <a:rPr lang="en-NZ" dirty="0"/>
              <a:t>texts </a:t>
            </a:r>
            <a:r>
              <a:rPr lang="en-NZ" b="1" dirty="0"/>
              <a:t>in different </a:t>
            </a:r>
            <a:r>
              <a:rPr lang="en-NZ" b="1" dirty="0" smtClean="0"/>
              <a:t>forms</a:t>
            </a:r>
            <a:r>
              <a:rPr lang="en-NZ" dirty="0" smtClean="0"/>
              <a:t>. </a:t>
            </a:r>
          </a:p>
          <a:p>
            <a:r>
              <a:rPr lang="en-NZ" dirty="0" smtClean="0"/>
              <a:t>Texts </a:t>
            </a:r>
            <a:r>
              <a:rPr lang="en-NZ" dirty="0"/>
              <a:t>and tasks should be slightly challenging for </a:t>
            </a:r>
            <a:r>
              <a:rPr lang="en-NZ" dirty="0" smtClean="0"/>
              <a:t>students.</a:t>
            </a:r>
          </a:p>
          <a:p>
            <a:r>
              <a:rPr lang="en-NZ" dirty="0" smtClean="0"/>
              <a:t>The </a:t>
            </a:r>
            <a:r>
              <a:rPr lang="en-NZ" dirty="0"/>
              <a:t>choice of text also needs to be interesting and contain content that will ‘grab’ the </a:t>
            </a:r>
            <a:r>
              <a:rPr lang="en-NZ" dirty="0" smtClean="0"/>
              <a:t>students.</a:t>
            </a:r>
          </a:p>
          <a:p>
            <a:r>
              <a:rPr lang="en-NZ" b="1" dirty="0" smtClean="0"/>
              <a:t>Book lists </a:t>
            </a:r>
            <a:r>
              <a:rPr lang="en-NZ" dirty="0" smtClean="0"/>
              <a:t>and recommendations and books being read aloud are encouraged.</a:t>
            </a:r>
          </a:p>
          <a:p>
            <a:r>
              <a:rPr lang="en-NZ" dirty="0" smtClean="0"/>
              <a:t>Co-operative activities (reciprocal reading), one-on-one and home-school communication.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6946687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Comprehension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6777317" cy="3985668"/>
          </a:xfrm>
        </p:spPr>
        <p:txBody>
          <a:bodyPr>
            <a:normAutofit lnSpcReduction="10000"/>
          </a:bodyPr>
          <a:lstStyle/>
          <a:p>
            <a:r>
              <a:rPr lang="en-NZ" dirty="0" smtClean="0"/>
              <a:t>PAR = Preparation Assistance Reflection</a:t>
            </a:r>
          </a:p>
          <a:p>
            <a:r>
              <a:rPr lang="en-NZ" dirty="0" smtClean="0"/>
              <a:t>Word Webs - Vocabulary</a:t>
            </a:r>
          </a:p>
          <a:p>
            <a:r>
              <a:rPr lang="en-NZ" dirty="0" smtClean="0"/>
              <a:t>Emotional Thermometer - Vocabulary</a:t>
            </a:r>
          </a:p>
          <a:p>
            <a:r>
              <a:rPr lang="en-NZ" dirty="0" smtClean="0"/>
              <a:t>I </a:t>
            </a:r>
            <a:r>
              <a:rPr lang="en-NZ" dirty="0" smtClean="0"/>
              <a:t>Chart</a:t>
            </a:r>
          </a:p>
          <a:p>
            <a:r>
              <a:rPr lang="en-NZ" dirty="0" smtClean="0"/>
              <a:t>Sensory Imagery </a:t>
            </a:r>
            <a:r>
              <a:rPr lang="en-NZ" dirty="0" smtClean="0"/>
              <a:t>Systems</a:t>
            </a:r>
          </a:p>
          <a:p>
            <a:r>
              <a:rPr lang="en-NZ" dirty="0" smtClean="0"/>
              <a:t>Story Grammar Systems (time, setting, characters, exposition, climax, resolution)</a:t>
            </a:r>
          </a:p>
          <a:p>
            <a:r>
              <a:rPr lang="en-NZ" dirty="0" smtClean="0"/>
              <a:t>Reciprocal Reading – model, monitor, used independently.</a:t>
            </a:r>
          </a:p>
          <a:p>
            <a:r>
              <a:rPr lang="en-NZ" dirty="0" smtClean="0"/>
              <a:t>Tic </a:t>
            </a:r>
            <a:r>
              <a:rPr lang="en-NZ" dirty="0" err="1" smtClean="0"/>
              <a:t>Tac</a:t>
            </a:r>
            <a:r>
              <a:rPr lang="en-NZ" dirty="0" smtClean="0"/>
              <a:t> Toe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4280658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889168"/>
          </a:xfrm>
        </p:spPr>
        <p:txBody>
          <a:bodyPr/>
          <a:lstStyle/>
          <a:p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060848"/>
            <a:ext cx="6777317" cy="4248472"/>
          </a:xfrm>
        </p:spPr>
        <p:txBody>
          <a:bodyPr/>
          <a:lstStyle/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643059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The Situation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>
                <a:latin typeface="+mj-lt"/>
                <a:cs typeface="Arial" pitchFamily="34" charset="0"/>
              </a:rPr>
              <a:t>20-25</a:t>
            </a:r>
            <a:r>
              <a:rPr lang="en-NZ" dirty="0">
                <a:latin typeface="+mj-lt"/>
                <a:cs typeface="Arial" pitchFamily="34" charset="0"/>
              </a:rPr>
              <a:t>% of children do not learn the alphabetic </a:t>
            </a:r>
            <a:r>
              <a:rPr lang="en-NZ" dirty="0" smtClean="0">
                <a:latin typeface="+mj-lt"/>
                <a:cs typeface="Arial" pitchFamily="34" charset="0"/>
              </a:rPr>
              <a:t>principle (relationship between letters and sounds</a:t>
            </a:r>
            <a:r>
              <a:rPr lang="en-NZ" dirty="0" smtClean="0">
                <a:latin typeface="+mj-lt"/>
                <a:cs typeface="Arial" pitchFamily="34" charset="0"/>
              </a:rPr>
              <a:t>) (</a:t>
            </a:r>
            <a:r>
              <a:rPr lang="en-NZ" dirty="0" err="1" smtClean="0">
                <a:latin typeface="+mj-lt"/>
                <a:cs typeface="Arial" pitchFamily="34" charset="0"/>
              </a:rPr>
              <a:t>Tunmer</a:t>
            </a:r>
            <a:r>
              <a:rPr lang="en-NZ" dirty="0" smtClean="0">
                <a:latin typeface="+mj-lt"/>
                <a:cs typeface="Arial" pitchFamily="34" charset="0"/>
              </a:rPr>
              <a:t> &amp; Chapman, 2003).</a:t>
            </a:r>
            <a:endParaRPr lang="en-NZ" dirty="0" smtClean="0">
              <a:latin typeface="+mj-lt"/>
              <a:cs typeface="Arial" pitchFamily="34" charset="0"/>
            </a:endParaRPr>
          </a:p>
          <a:p>
            <a:r>
              <a:rPr lang="en-NZ" dirty="0" smtClean="0">
                <a:latin typeface="+mj-lt"/>
                <a:cs typeface="Arial" pitchFamily="34" charset="0"/>
              </a:rPr>
              <a:t> </a:t>
            </a:r>
            <a:r>
              <a:rPr lang="en-NZ" dirty="0">
                <a:latin typeface="+mj-lt"/>
                <a:cs typeface="Arial" pitchFamily="34" charset="0"/>
              </a:rPr>
              <a:t>If the relationship between letters and sounds is not made by the age of nine, 75% of these children will continue to have reading </a:t>
            </a:r>
            <a:r>
              <a:rPr lang="en-NZ" dirty="0" smtClean="0">
                <a:latin typeface="+mj-lt"/>
                <a:cs typeface="Arial" pitchFamily="34" charset="0"/>
              </a:rPr>
              <a:t>difficulties.</a:t>
            </a:r>
          </a:p>
          <a:p>
            <a:endParaRPr lang="en-NZ" dirty="0" smtClean="0">
              <a:latin typeface="+mj-lt"/>
              <a:cs typeface="Arial" pitchFamily="34" charset="0"/>
            </a:endParaRPr>
          </a:p>
          <a:p>
            <a:endParaRPr lang="en-NZ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27238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What makes them different?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Older poor readers have less phonological skills than younger readers. They rely on logographic reading (use of a visual stimulus) causing their phonological skills to decrease (</a:t>
            </a:r>
            <a:r>
              <a:rPr lang="en-NZ" dirty="0" err="1" smtClean="0"/>
              <a:t>Greaney</a:t>
            </a:r>
            <a:r>
              <a:rPr lang="en-NZ" dirty="0" smtClean="0"/>
              <a:t> &amp; Ryder, 2005).</a:t>
            </a:r>
          </a:p>
          <a:p>
            <a:r>
              <a:rPr lang="en-NZ" dirty="0" smtClean="0"/>
              <a:t>Use ineffective strategies.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305651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Matthew Effects (</a:t>
            </a:r>
            <a:r>
              <a:rPr lang="en-NZ" dirty="0" err="1" smtClean="0"/>
              <a:t>Stanovich</a:t>
            </a:r>
            <a:r>
              <a:rPr lang="en-NZ" dirty="0" smtClean="0"/>
              <a:t>, 1986)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6777317" cy="4129684"/>
          </a:xfrm>
        </p:spPr>
        <p:txBody>
          <a:bodyPr>
            <a:normAutofit fontScale="92500"/>
          </a:bodyPr>
          <a:lstStyle/>
          <a:p>
            <a:r>
              <a:rPr lang="en-NZ" dirty="0" smtClean="0"/>
              <a:t>When students fall behind in reading, their peers are improving exponentially. By </a:t>
            </a:r>
            <a:r>
              <a:rPr lang="en-NZ" dirty="0" smtClean="0"/>
              <a:t>reading, </a:t>
            </a:r>
            <a:r>
              <a:rPr lang="en-NZ" dirty="0" smtClean="0"/>
              <a:t>vocabulary, knowledge of syntax, semantics and discourse improves naturally. The poor readers get left behind.</a:t>
            </a:r>
          </a:p>
          <a:p>
            <a:r>
              <a:rPr lang="en-NZ" dirty="0" smtClean="0"/>
              <a:t>The good readers are able to participate in other subjects with success, while the poor readers are stuck.</a:t>
            </a:r>
          </a:p>
          <a:p>
            <a:r>
              <a:rPr lang="en-NZ" b="1" dirty="0" smtClean="0"/>
              <a:t>The poor get poorer and the rich get richer.</a:t>
            </a:r>
          </a:p>
          <a:p>
            <a:r>
              <a:rPr lang="en-NZ" dirty="0" smtClean="0"/>
              <a:t>After years of failure our students begin to lose motivation.</a:t>
            </a:r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708937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Where are they at?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To simply know a student is failing is like having a fever and not knowing the cause or cure (Valencia &amp; </a:t>
            </a:r>
            <a:r>
              <a:rPr lang="en-NZ" dirty="0" err="1" smtClean="0"/>
              <a:t>Buly</a:t>
            </a:r>
            <a:r>
              <a:rPr lang="en-NZ" dirty="0" smtClean="0"/>
              <a:t>, 2004). </a:t>
            </a:r>
          </a:p>
          <a:p>
            <a:r>
              <a:rPr lang="en-NZ" dirty="0" smtClean="0"/>
              <a:t>Find out exactly what these students are doing to give you some idea of where to start.</a:t>
            </a:r>
          </a:p>
          <a:p>
            <a:r>
              <a:rPr lang="en-NZ" dirty="0" smtClean="0"/>
              <a:t>Decoding and spelling test. 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7608265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673144"/>
          </a:xfrm>
        </p:spPr>
        <p:txBody>
          <a:bodyPr>
            <a:normAutofit fontScale="90000"/>
          </a:bodyPr>
          <a:lstStyle/>
          <a:p>
            <a:r>
              <a:rPr lang="en-NZ" dirty="0" smtClean="0"/>
              <a:t>Everyday Strategies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060848"/>
            <a:ext cx="6777317" cy="4464496"/>
          </a:xfrm>
        </p:spPr>
        <p:txBody>
          <a:bodyPr>
            <a:normAutofit fontScale="92500" lnSpcReduction="20000"/>
          </a:bodyPr>
          <a:lstStyle/>
          <a:p>
            <a:r>
              <a:rPr lang="en-NZ" dirty="0" smtClean="0"/>
              <a:t>Our low level students generally need </a:t>
            </a:r>
            <a:r>
              <a:rPr lang="en-NZ" dirty="0" smtClean="0"/>
              <a:t>letter-sound </a:t>
            </a:r>
            <a:r>
              <a:rPr lang="en-NZ" dirty="0" smtClean="0"/>
              <a:t>correspondences </a:t>
            </a:r>
            <a:r>
              <a:rPr lang="en-NZ" b="1" dirty="0" smtClean="0"/>
              <a:t>explicitly </a:t>
            </a:r>
            <a:r>
              <a:rPr lang="en-NZ" b="1" dirty="0" smtClean="0"/>
              <a:t>and systematically</a:t>
            </a:r>
            <a:r>
              <a:rPr lang="en-NZ" dirty="0" smtClean="0"/>
              <a:t> taught (</a:t>
            </a:r>
            <a:r>
              <a:rPr lang="en-NZ" dirty="0" err="1" smtClean="0"/>
              <a:t>Ehri</a:t>
            </a:r>
            <a:r>
              <a:rPr lang="en-NZ" dirty="0" smtClean="0"/>
              <a:t> &amp; </a:t>
            </a:r>
            <a:r>
              <a:rPr lang="en-NZ" dirty="0" err="1" smtClean="0"/>
              <a:t>McCormak</a:t>
            </a:r>
            <a:r>
              <a:rPr lang="en-NZ" dirty="0" smtClean="0"/>
              <a:t>, 1998).</a:t>
            </a:r>
            <a:endParaRPr lang="en-NZ" dirty="0" smtClean="0"/>
          </a:p>
          <a:p>
            <a:r>
              <a:rPr lang="en-NZ" dirty="0" smtClean="0"/>
              <a:t>We need to draw these students’ attention to the inner workings of words and give them strategies to use</a:t>
            </a:r>
            <a:r>
              <a:rPr lang="en-NZ" dirty="0" smtClean="0"/>
              <a:t>.</a:t>
            </a:r>
          </a:p>
          <a:p>
            <a:endParaRPr lang="en-NZ" dirty="0" smtClean="0"/>
          </a:p>
          <a:p>
            <a:r>
              <a:rPr lang="en-NZ" dirty="0" smtClean="0"/>
              <a:t>Count phonemes (sounds)</a:t>
            </a:r>
            <a:endParaRPr lang="en-NZ" dirty="0" smtClean="0"/>
          </a:p>
          <a:p>
            <a:r>
              <a:rPr lang="en-NZ" dirty="0" smtClean="0"/>
              <a:t>Word </a:t>
            </a:r>
            <a:r>
              <a:rPr lang="en-NZ" dirty="0" smtClean="0"/>
              <a:t>Walls – groups to investigate a </a:t>
            </a:r>
            <a:r>
              <a:rPr lang="en-NZ" dirty="0" smtClean="0"/>
              <a:t>sound /</a:t>
            </a:r>
            <a:r>
              <a:rPr lang="en-NZ" dirty="0" err="1" smtClean="0"/>
              <a:t>ee</a:t>
            </a:r>
            <a:r>
              <a:rPr lang="en-NZ" dirty="0" smtClean="0"/>
              <a:t>/</a:t>
            </a:r>
            <a:endParaRPr lang="en-NZ" dirty="0" smtClean="0"/>
          </a:p>
          <a:p>
            <a:r>
              <a:rPr lang="en-NZ" dirty="0" smtClean="0"/>
              <a:t>Onset </a:t>
            </a:r>
            <a:r>
              <a:rPr lang="en-NZ" dirty="0" smtClean="0"/>
              <a:t>+ Rime</a:t>
            </a:r>
          </a:p>
          <a:p>
            <a:r>
              <a:rPr lang="en-NZ" dirty="0" smtClean="0"/>
              <a:t>Root Words – Prefix + </a:t>
            </a:r>
            <a:r>
              <a:rPr lang="en-NZ" dirty="0" smtClean="0"/>
              <a:t>Suffix</a:t>
            </a:r>
          </a:p>
          <a:p>
            <a:r>
              <a:rPr lang="en-NZ" dirty="0"/>
              <a:t>Analogy – similar words, words within words</a:t>
            </a:r>
          </a:p>
          <a:p>
            <a:endParaRPr lang="en-NZ" dirty="0" smtClean="0"/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927450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Everyday Strategies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Teach vocabulary as it arises. Use mature vocabulary (Disney &amp; Anderson,2006).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99013137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Reading - Make texts accessible.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2323652"/>
            <a:ext cx="6777317" cy="3841652"/>
          </a:xfrm>
        </p:spPr>
        <p:txBody>
          <a:bodyPr>
            <a:normAutofit fontScale="92500" lnSpcReduction="20000"/>
          </a:bodyPr>
          <a:lstStyle/>
          <a:p>
            <a:r>
              <a:rPr lang="en-NZ" dirty="0" smtClean="0"/>
              <a:t>Stating the obvious…but…</a:t>
            </a:r>
          </a:p>
          <a:p>
            <a:r>
              <a:rPr lang="en-NZ" dirty="0" smtClean="0"/>
              <a:t>Text choice/Book Lists</a:t>
            </a:r>
          </a:p>
          <a:p>
            <a:r>
              <a:rPr lang="en-NZ" dirty="0" smtClean="0"/>
              <a:t>Pre-reading/During Reading/After Reading</a:t>
            </a:r>
          </a:p>
          <a:p>
            <a:r>
              <a:rPr lang="en-NZ" dirty="0" smtClean="0"/>
              <a:t>Level Three Questions </a:t>
            </a:r>
          </a:p>
          <a:p>
            <a:r>
              <a:rPr lang="en-NZ" dirty="0" smtClean="0"/>
              <a:t>Purpose for reading - KWL</a:t>
            </a:r>
          </a:p>
          <a:p>
            <a:endParaRPr lang="en-NZ" dirty="0"/>
          </a:p>
          <a:p>
            <a:r>
              <a:rPr lang="en-NZ" dirty="0" smtClean="0"/>
              <a:t>SSR – collection of short stories, recent newspaper articles. Throw a ball and discuss. Not too daunting</a:t>
            </a:r>
            <a:r>
              <a:rPr lang="en-NZ" dirty="0" smtClean="0"/>
              <a:t>. </a:t>
            </a:r>
            <a:endParaRPr lang="en-NZ" dirty="0" smtClean="0"/>
          </a:p>
          <a:p>
            <a:r>
              <a:rPr lang="en-NZ" dirty="0" smtClean="0"/>
              <a:t>Library Time – read out loud, talk about reading strategies (metacognition).</a:t>
            </a:r>
          </a:p>
          <a:p>
            <a:pPr marL="68580" indent="0">
              <a:buNone/>
            </a:pPr>
            <a:endParaRPr lang="en-NZ" dirty="0" smtClean="0"/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874323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Writing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Journal writing = no pressure, non competitive. (Juicy writing).</a:t>
            </a:r>
          </a:p>
          <a:p>
            <a:r>
              <a:rPr lang="en-NZ" dirty="0" smtClean="0"/>
              <a:t>Focused feedback – one thing to work on. </a:t>
            </a:r>
          </a:p>
          <a:p>
            <a:r>
              <a:rPr lang="en-NZ" dirty="0" smtClean="0"/>
              <a:t>Skills focus, not grade focused.</a:t>
            </a:r>
          </a:p>
          <a:p>
            <a:r>
              <a:rPr lang="en-NZ" dirty="0" smtClean="0"/>
              <a:t>Exemplars and </a:t>
            </a:r>
            <a:r>
              <a:rPr lang="en-NZ" dirty="0" err="1" smtClean="0"/>
              <a:t>scaffolded</a:t>
            </a:r>
            <a:r>
              <a:rPr lang="en-NZ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8447256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692</TotalTime>
  <Words>705</Words>
  <Application>Microsoft Office PowerPoint</Application>
  <PresentationFormat>On-screen Show (4:3)</PresentationFormat>
  <Paragraphs>70</Paragraphs>
  <Slides>15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Austin</vt:lpstr>
      <vt:lpstr>Literacy</vt:lpstr>
      <vt:lpstr>The Situation</vt:lpstr>
      <vt:lpstr>What makes them different?</vt:lpstr>
      <vt:lpstr>Matthew Effects (Stanovich, 1986)</vt:lpstr>
      <vt:lpstr>Where are they at?</vt:lpstr>
      <vt:lpstr>Everyday Strategies</vt:lpstr>
      <vt:lpstr>Everyday Strategies</vt:lpstr>
      <vt:lpstr>Reading - Make texts accessible.</vt:lpstr>
      <vt:lpstr>Writing</vt:lpstr>
      <vt:lpstr>Motivation –  Attribution Retraining</vt:lpstr>
      <vt:lpstr>Motivation</vt:lpstr>
      <vt:lpstr>Non-Competitive Classrooms</vt:lpstr>
      <vt:lpstr>PowerPoint Presentation</vt:lpstr>
      <vt:lpstr>Comprehension</vt:lpstr>
      <vt:lpstr>PowerPoint Presentation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Literacy</dc:title>
  <dc:creator>Bridget</dc:creator>
  <cp:lastModifiedBy>mc</cp:lastModifiedBy>
  <cp:revision>28</cp:revision>
  <dcterms:created xsi:type="dcterms:W3CDTF">2010-08-28T07:35:45Z</dcterms:created>
  <dcterms:modified xsi:type="dcterms:W3CDTF">2011-04-17T08:27:32Z</dcterms:modified>
</cp:coreProperties>
</file>

<file path=docProps/thumbnail.jpeg>
</file>